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B264B-A895-4351-9869-06A704ECE23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C2B6C4F-D1BE-4F7A-8FEC-C4F9B17A6A5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5F50B9-E867-4D0A-80D6-3EFCA9E42E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E7B879-3A96-4C00-83AB-1A570C8CD9D7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C03CEB-E686-4D83-A55E-C4D739A5242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AF9B32-4672-4B8D-9C55-B7095C88148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D38BE0-238B-45B2-91AE-BBC42E6F4F58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33548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44E4E1-AF80-45E6-822A-371C3D12F78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4123392-3808-46CB-AD1F-0EB21BB0557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296B4A-B475-46B0-89BA-A903A85F7F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5C4E8C-49E4-45EF-854D-84D9BB3E46D9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E34F51-A05B-461E-AD9D-FB4347935A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1883FD-A619-414C-9F69-EDDEFC116AF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79CD55-3A29-49DC-9360-5C98E30AAFDE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1688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289DD5A-7DF9-488F-913D-4973488D5B6E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D6C092-1D4D-4F75-BCCD-A4DF8D67C9D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6F29D7-0232-41F7-8CEB-7A83642D5C9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2FA57F-90AB-4246-BA7C-31D8BF4C3BE4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93C5B6-46CE-4D41-9DF0-37100EA68E6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909F6D-8A74-4AE5-83E4-2315A079C55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97B03D-7B33-47CD-91D7-40D7AF12FFE2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1177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667B0-D613-4C6E-9A43-B528BA5683E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1BC960-6EF6-4113-B835-4CE3CDAAFC7F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CE1D43-E1B7-4A75-98AA-9AAFD0DED4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41E686-8AF0-4D40-957B-10DC97C9A8D7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E3E1DF-7647-4565-A24C-A8502E570C7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F489AC-0FBE-43FC-BE68-246C653CF9F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775F66-EA32-410F-ACD6-4A947594DC48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727656"/>
      </p:ext>
    </p:extLst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26CFB-F7F9-442C-811B-FB8A072962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054D8A-2AAA-478A-8CD9-F01C27B3B36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3FF92F-068F-4AE8-A38E-BC131E2C0F1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8566A5-8180-4981-AD8C-81FD3E45516A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4F92CF-3472-431C-9D8C-EE122335411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291E4C-38C6-4693-8C05-9623F6538A9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9443F8-C48B-491F-945A-D0F4CBC5A14E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4020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A4FBE-8874-4933-9178-98AB86E8FD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6E4601-E90B-4703-A2E3-45902A108F7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712448-EB48-43C1-969D-4C579A42861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BC32D6-CBBB-44EE-B508-07651D670E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3F1D25-140B-4BFB-ABB7-03C71DD7DA92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321EB9-C27A-4635-904C-5826DDA85F5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F01F2DC-56B6-49E5-BF68-73B5A7F5B10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DC6F93-2AF4-41DD-AA46-52FBABC317D5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5003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743F0-6F64-42A4-9B31-CDCF7A2A51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4709BF-269C-4C88-97EF-93BDDB309D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A9892B-9204-4433-BC99-050BAEAC89F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7D06FE1-C612-442F-9896-3E35B7E3E451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E1DF28F-4856-4E00-84F0-BF15F7D7222E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6AA9A18-F853-4558-A88C-3BE112C4ABA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611F51-C470-4CA8-83FE-06BDA1B49D21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C935BEC-4821-4952-9ECD-EB254AE2BAB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C637291-75AE-4F19-9389-61D256E190E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BDAC27-707F-407B-A75A-C5545DD6FB0D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6591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FA5260-3CC4-48D0-BC36-38842330642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A92715-CD3F-4AA9-8289-60CE1639903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B2B268-1342-4865-A00D-7DBE370738D3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A44198-FB39-4538-AD8E-45D36EF3F36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C028EF-30D7-4F5C-8959-815C030AFD4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1255C2-DC7B-4DBB-9149-6A00287BD346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6452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5C886A-FEEC-4E0B-AEBF-882055E9A5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C2D0C6-6C24-4EEB-A095-18FDB9F5CA1E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A17FB9-EB32-47A6-B75F-EF773040BE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70DF952-E0BD-4F6D-8158-E6CE39891D6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E7C257-3532-4A5E-95C7-B86871B75824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6655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EBA9A-9B5D-45F8-86B8-0392305B7E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7CBD00-6C50-4B5A-A89B-E34F4A5F5D0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258BA8-B335-4485-BDDF-4C65FF1028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D3D8D7F-3225-4250-A907-D4E3B9653A0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1538F8-0AC1-43B4-85F9-A3990E3DF887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6142D-1F6F-4053-B466-FE2F6D9CFE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364ED7-137E-4260-BBFE-C944A362AF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1A2302-8537-41AB-A815-AEDFD58F5EEF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4933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EF8E6-7A3C-43AE-81EC-3CF4E4BE8B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44D6C2-C832-4930-86B1-EA9565B9876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4C26E2-836A-4D9F-B173-DB11E281F79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9C78D8-9FB9-498B-9E8B-09D2561B38C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5313CB-5BCD-4004-B82F-9BC91040D4FC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BAA46E-C01E-4AAC-99D3-93EF98421D4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B2DC89-2CE4-476B-B49A-C4D2D2C4A79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D47EE5-4E55-40B9-ADA3-256D2E61F96B}" type="slidenum">
              <a:rPr/>
              <a:pPr lvl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6901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DCA57E-842B-4178-A3DE-EE713D97CB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71E370-CFE5-4C9F-A72B-EAECA34FA7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D8B999-B8B4-4C99-9A99-5CB25BB8ED6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D2CC7B6-08CE-4057-87AD-5170FA6874DD}" type="datetime1">
              <a:rPr lang="de-DE"/>
              <a:pPr lvl="0"/>
              <a:t>17.12.2019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91BB58-A882-4DBD-9141-DD28A8FA9C9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FACEC3-7CEA-4BC5-A385-A0205CE931E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09B7683E-5BDC-4861-B37D-E338C9D619FB}" type="slidenum">
              <a:rPr/>
              <a:pPr lvl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e-DE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Verbinder: gewinkelt 39">
            <a:extLst>
              <a:ext uri="{FF2B5EF4-FFF2-40B4-BE49-F238E27FC236}">
                <a16:creationId xmlns:a16="http://schemas.microsoft.com/office/drawing/2014/main" id="{9CB029AE-3D5A-4B4F-A14F-0F588938103A}"/>
              </a:ext>
            </a:extLst>
          </p:cNvPr>
          <p:cNvCxnSpPr>
            <a:stCxn id="20" idx="2"/>
          </p:cNvCxnSpPr>
          <p:nvPr/>
        </p:nvCxnSpPr>
        <p:spPr>
          <a:xfrm rot="16200000" flipH="1">
            <a:off x="828385" y="3363995"/>
            <a:ext cx="6" cy="4"/>
          </a:xfrm>
          <a:prstGeom prst="bentConnector3">
            <a:avLst>
              <a:gd name="adj1" fmla="val 50000"/>
            </a:avLst>
          </a:prstGeom>
          <a:noFill/>
          <a:ln w="38103" cap="flat">
            <a:solidFill>
              <a:srgbClr val="767171"/>
            </a:solidFill>
            <a:prstDash val="solid"/>
            <a:miter/>
          </a:ln>
        </p:spPr>
      </p:cxnSp>
      <p:sp>
        <p:nvSpPr>
          <p:cNvPr id="3" name="Rechteck 16">
            <a:extLst>
              <a:ext uri="{FF2B5EF4-FFF2-40B4-BE49-F238E27FC236}">
                <a16:creationId xmlns:a16="http://schemas.microsoft.com/office/drawing/2014/main" id="{E346F3B6-BFB0-4B1A-AAA0-CEC946D6DF24}"/>
              </a:ext>
            </a:extLst>
          </p:cNvPr>
          <p:cNvSpPr/>
          <p:nvPr/>
        </p:nvSpPr>
        <p:spPr>
          <a:xfrm>
            <a:off x="0" y="0"/>
            <a:ext cx="12191996" cy="924778"/>
          </a:xfrm>
          <a:prstGeom prst="rect">
            <a:avLst/>
          </a:prstGeom>
          <a:solidFill>
            <a:srgbClr val="00B0F0"/>
          </a:solidFill>
          <a:ln w="12701" cap="flat">
            <a:solidFill>
              <a:srgbClr val="00B0F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455CF67-2C16-4192-BD82-0A4F160B98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1286" y="6300"/>
            <a:ext cx="10448921" cy="944236"/>
          </a:xfrm>
        </p:spPr>
        <p:txBody>
          <a:bodyPr/>
          <a:lstStyle/>
          <a:p>
            <a:pPr lvl="0"/>
            <a:r>
              <a:rPr lang="de-DE" sz="3600" b="1">
                <a:solidFill>
                  <a:srgbClr val="E7E6E6"/>
                </a:solidFill>
              </a:rPr>
              <a:t>Kleinunternehmerregelung     (§19 UStG)</a:t>
            </a:r>
          </a:p>
        </p:txBody>
      </p:sp>
      <p:pic>
        <p:nvPicPr>
          <p:cNvPr id="7" name="Grafik 15">
            <a:extLst>
              <a:ext uri="{FF2B5EF4-FFF2-40B4-BE49-F238E27FC236}">
                <a16:creationId xmlns:a16="http://schemas.microsoft.com/office/drawing/2014/main" id="{E81A555B-5850-4D32-A896-CC6E0B295F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73812" y="143067"/>
            <a:ext cx="3464378" cy="63683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Rechteck: abgerundete Ecken 21">
            <a:extLst>
              <a:ext uri="{FF2B5EF4-FFF2-40B4-BE49-F238E27FC236}">
                <a16:creationId xmlns:a16="http://schemas.microsoft.com/office/drawing/2014/main" id="{029F74C2-66FD-435A-9A03-C5D7104568FF}"/>
              </a:ext>
            </a:extLst>
          </p:cNvPr>
          <p:cNvSpPr/>
          <p:nvPr/>
        </p:nvSpPr>
        <p:spPr>
          <a:xfrm>
            <a:off x="4663247" y="1397367"/>
            <a:ext cx="2190746" cy="12191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Umsatz (=Einnahmen) am 1.1.2018 prüfen</a:t>
            </a:r>
          </a:p>
        </p:txBody>
      </p:sp>
      <p:sp>
        <p:nvSpPr>
          <p:cNvPr id="14" name="Rechteck: abgerundete Ecken 24">
            <a:extLst>
              <a:ext uri="{FF2B5EF4-FFF2-40B4-BE49-F238E27FC236}">
                <a16:creationId xmlns:a16="http://schemas.microsoft.com/office/drawing/2014/main" id="{DEFEAA8B-3EF9-426B-A60F-0EFB5D904C63}"/>
              </a:ext>
            </a:extLst>
          </p:cNvPr>
          <p:cNvSpPr/>
          <p:nvPr/>
        </p:nvSpPr>
        <p:spPr>
          <a:xfrm>
            <a:off x="4242816" y="3675888"/>
            <a:ext cx="2386583" cy="106984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Ab 1.1.2018 Rechnungen mit Umsatzsteuer erstellen.</a:t>
            </a:r>
          </a:p>
        </p:txBody>
      </p:sp>
      <p:sp>
        <p:nvSpPr>
          <p:cNvPr id="15" name="Rechteck: abgerundete Ecken 25">
            <a:extLst>
              <a:ext uri="{FF2B5EF4-FFF2-40B4-BE49-F238E27FC236}">
                <a16:creationId xmlns:a16="http://schemas.microsoft.com/office/drawing/2014/main" id="{1FE8341F-B39C-4A86-B4B7-5B6E2E6E0CD6}"/>
              </a:ext>
            </a:extLst>
          </p:cNvPr>
          <p:cNvSpPr/>
          <p:nvPr/>
        </p:nvSpPr>
        <p:spPr>
          <a:xfrm>
            <a:off x="4261104" y="5166360"/>
            <a:ext cx="2486591" cy="135331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accent6">
              <a:lumMod val="75000"/>
            </a:schemeClr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>
                <a:solidFill>
                  <a:srgbClr val="FFFFFF"/>
                </a:solidFill>
              </a:rPr>
              <a:t>Ab 1.1.2018 Rechnungen ohne </a:t>
            </a: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Umsatzsteuer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Möglich.</a:t>
            </a:r>
          </a:p>
        </p:txBody>
      </p:sp>
      <p:sp>
        <p:nvSpPr>
          <p:cNvPr id="18" name="Rechteck: abgerundete Ecken 32">
            <a:extLst>
              <a:ext uri="{FF2B5EF4-FFF2-40B4-BE49-F238E27FC236}">
                <a16:creationId xmlns:a16="http://schemas.microsoft.com/office/drawing/2014/main" id="{D595DCD3-0131-4148-B216-A7F1F9A40307}"/>
              </a:ext>
            </a:extLst>
          </p:cNvPr>
          <p:cNvSpPr/>
          <p:nvPr/>
        </p:nvSpPr>
        <p:spPr>
          <a:xfrm>
            <a:off x="8376864" y="3114172"/>
            <a:ext cx="533396" cy="40674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Nein</a:t>
            </a:r>
          </a:p>
        </p:txBody>
      </p:sp>
      <p:sp>
        <p:nvSpPr>
          <p:cNvPr id="19" name="Rechteck: abgerundete Ecken 33">
            <a:extLst>
              <a:ext uri="{FF2B5EF4-FFF2-40B4-BE49-F238E27FC236}">
                <a16:creationId xmlns:a16="http://schemas.microsoft.com/office/drawing/2014/main" id="{8C2D8535-7876-4835-9C77-40FFDD606C50}"/>
              </a:ext>
            </a:extLst>
          </p:cNvPr>
          <p:cNvSpPr/>
          <p:nvPr/>
        </p:nvSpPr>
        <p:spPr>
          <a:xfrm>
            <a:off x="9686540" y="3109947"/>
            <a:ext cx="533396" cy="40674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Ja</a:t>
            </a:r>
          </a:p>
        </p:txBody>
      </p:sp>
      <p:sp>
        <p:nvSpPr>
          <p:cNvPr id="20" name="Rechteck: abgerundete Ecken 34">
            <a:extLst>
              <a:ext uri="{FF2B5EF4-FFF2-40B4-BE49-F238E27FC236}">
                <a16:creationId xmlns:a16="http://schemas.microsoft.com/office/drawing/2014/main" id="{249802A4-2657-4E50-898C-ED0C36850CB5}"/>
              </a:ext>
            </a:extLst>
          </p:cNvPr>
          <p:cNvSpPr/>
          <p:nvPr/>
        </p:nvSpPr>
        <p:spPr>
          <a:xfrm>
            <a:off x="561688" y="2957251"/>
            <a:ext cx="533396" cy="40674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Ja</a:t>
            </a:r>
          </a:p>
        </p:txBody>
      </p:sp>
      <p:sp>
        <p:nvSpPr>
          <p:cNvPr id="21" name="Rechteck: abgerundete Ecken 37">
            <a:extLst>
              <a:ext uri="{FF2B5EF4-FFF2-40B4-BE49-F238E27FC236}">
                <a16:creationId xmlns:a16="http://schemas.microsoft.com/office/drawing/2014/main" id="{BBFF47E0-3A5F-443F-A4DF-D46437FE1CFD}"/>
              </a:ext>
            </a:extLst>
          </p:cNvPr>
          <p:cNvSpPr/>
          <p:nvPr/>
        </p:nvSpPr>
        <p:spPr>
          <a:xfrm>
            <a:off x="1655082" y="2953420"/>
            <a:ext cx="533396" cy="40674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Nein</a:t>
            </a:r>
          </a:p>
        </p:txBody>
      </p:sp>
      <p:cxnSp>
        <p:nvCxnSpPr>
          <p:cNvPr id="34" name="Gerade Verbindung mit Pfeil 33"/>
          <p:cNvCxnSpPr>
            <a:stCxn id="11" idx="3"/>
            <a:endCxn id="64" idx="1"/>
          </p:cNvCxnSpPr>
          <p:nvPr/>
        </p:nvCxnSpPr>
        <p:spPr>
          <a:xfrm flipH="1" flipV="1">
            <a:off x="2690425" y="1949053"/>
            <a:ext cx="1972822" cy="57912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stCxn id="11" idx="1"/>
            <a:endCxn id="67" idx="3"/>
          </p:cNvCxnSpPr>
          <p:nvPr/>
        </p:nvCxnSpPr>
        <p:spPr>
          <a:xfrm flipV="1">
            <a:off x="6853993" y="1766173"/>
            <a:ext cx="1527814" cy="240792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Form 43"/>
          <p:cNvCxnSpPr>
            <a:stCxn id="20" idx="2"/>
            <a:endCxn id="15" idx="3"/>
          </p:cNvCxnSpPr>
          <p:nvPr/>
        </p:nvCxnSpPr>
        <p:spPr>
          <a:xfrm rot="16200000" flipH="1">
            <a:off x="1305234" y="2887146"/>
            <a:ext cx="2479022" cy="3432718"/>
          </a:xfrm>
          <a:prstGeom prst="bentConnector2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Form 45"/>
          <p:cNvCxnSpPr>
            <a:stCxn id="19" idx="2"/>
            <a:endCxn id="15" idx="1"/>
          </p:cNvCxnSpPr>
          <p:nvPr/>
        </p:nvCxnSpPr>
        <p:spPr>
          <a:xfrm rot="5400000">
            <a:off x="7187304" y="3077082"/>
            <a:ext cx="2326326" cy="3205543"/>
          </a:xfrm>
          <a:prstGeom prst="bentConnector2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Form 48"/>
          <p:cNvCxnSpPr>
            <a:stCxn id="21" idx="2"/>
            <a:endCxn id="14" idx="3"/>
          </p:cNvCxnSpPr>
          <p:nvPr/>
        </p:nvCxnSpPr>
        <p:spPr>
          <a:xfrm rot="16200000" flipH="1">
            <a:off x="2656974" y="2624969"/>
            <a:ext cx="850649" cy="2321036"/>
          </a:xfrm>
          <a:prstGeom prst="bentConnector2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Form 50"/>
          <p:cNvCxnSpPr>
            <a:stCxn id="18" idx="2"/>
            <a:endCxn id="14" idx="1"/>
          </p:cNvCxnSpPr>
          <p:nvPr/>
        </p:nvCxnSpPr>
        <p:spPr>
          <a:xfrm rot="5400000">
            <a:off x="7291533" y="2858782"/>
            <a:ext cx="689897" cy="2014163"/>
          </a:xfrm>
          <a:prstGeom prst="bentConnector2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hteck: abgerundete Ecken 21">
            <a:extLst>
              <a:ext uri="{FF2B5EF4-FFF2-40B4-BE49-F238E27FC236}">
                <a16:creationId xmlns:a16="http://schemas.microsoft.com/office/drawing/2014/main" id="{029F74C2-66FD-435A-9A03-C5D7104568FF}"/>
              </a:ext>
            </a:extLst>
          </p:cNvPr>
          <p:cNvSpPr/>
          <p:nvPr/>
        </p:nvSpPr>
        <p:spPr>
          <a:xfrm>
            <a:off x="499679" y="1339455"/>
            <a:ext cx="2190746" cy="12191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vergangenes Jahr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(2017)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max. 17.500 Euro?*</a:t>
            </a:r>
          </a:p>
        </p:txBody>
      </p:sp>
      <p:sp>
        <p:nvSpPr>
          <p:cNvPr id="67" name="Rechteck: abgerundete Ecken 21">
            <a:extLst>
              <a:ext uri="{FF2B5EF4-FFF2-40B4-BE49-F238E27FC236}">
                <a16:creationId xmlns:a16="http://schemas.microsoft.com/office/drawing/2014/main" id="{029F74C2-66FD-435A-9A03-C5D7104568FF}"/>
              </a:ext>
            </a:extLst>
          </p:cNvPr>
          <p:cNvSpPr/>
          <p:nvPr/>
        </p:nvSpPr>
        <p:spPr>
          <a:xfrm>
            <a:off x="8381807" y="1156575"/>
            <a:ext cx="2190746" cy="12191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671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>
                <a:solidFill>
                  <a:srgbClr val="FFFFFF"/>
                </a:solidFill>
                <a:latin typeface="Calibri"/>
              </a:rPr>
              <a:t>kommendes Jahr</a:t>
            </a: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>
                <a:solidFill>
                  <a:srgbClr val="FFFFFF"/>
                </a:solidFill>
                <a:latin typeface="Calibri"/>
              </a:rPr>
              <a:t>(2018)</a:t>
            </a: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>
                <a:solidFill>
                  <a:srgbClr val="FFFFFF"/>
                </a:solidFill>
                <a:latin typeface="Calibri"/>
              </a:rPr>
              <a:t>max. 50.000 Euro?</a:t>
            </a:r>
          </a:p>
        </p:txBody>
      </p:sp>
      <p:cxnSp>
        <p:nvCxnSpPr>
          <p:cNvPr id="71" name="Gerade Verbindung mit Pfeil 70"/>
          <p:cNvCxnSpPr>
            <a:stCxn id="64" idx="2"/>
            <a:endCxn id="20" idx="0"/>
          </p:cNvCxnSpPr>
          <p:nvPr/>
        </p:nvCxnSpPr>
        <p:spPr>
          <a:xfrm flipH="1">
            <a:off x="828386" y="2558651"/>
            <a:ext cx="766666" cy="39860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>
            <a:stCxn id="64" idx="2"/>
            <a:endCxn id="21" idx="0"/>
          </p:cNvCxnSpPr>
          <p:nvPr/>
        </p:nvCxnSpPr>
        <p:spPr>
          <a:xfrm>
            <a:off x="1595052" y="2558651"/>
            <a:ext cx="326728" cy="394769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stCxn id="67" idx="2"/>
            <a:endCxn id="18" idx="0"/>
          </p:cNvCxnSpPr>
          <p:nvPr/>
        </p:nvCxnSpPr>
        <p:spPr>
          <a:xfrm flipH="1">
            <a:off x="8643562" y="2375771"/>
            <a:ext cx="833618" cy="738401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67" idx="2"/>
            <a:endCxn id="19" idx="0"/>
          </p:cNvCxnSpPr>
          <p:nvPr/>
        </p:nvCxnSpPr>
        <p:spPr>
          <a:xfrm>
            <a:off x="9477180" y="2375771"/>
            <a:ext cx="476058" cy="73417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10615448" y="3132079"/>
            <a:ext cx="13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Schätzen!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6F05BF8-40CD-470F-8E49-0C8B48E44666}"/>
              </a:ext>
            </a:extLst>
          </p:cNvPr>
          <p:cNvSpPr txBox="1"/>
          <p:nvPr/>
        </p:nvSpPr>
        <p:spPr>
          <a:xfrm>
            <a:off x="6994693" y="6191713"/>
            <a:ext cx="5197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*Hinweis: </a:t>
            </a:r>
            <a:r>
              <a:rPr lang="de-DE" sz="1400" dirty="0"/>
              <a:t>Ab 2020 gilt für das vergangene Jahr (also 2019), dass der Umsatz maximal 22.000 Euro betragen darf (vorher 17.500 Euro)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64" grpId="0" build="allAtOnce" animBg="1"/>
      <p:bldP spid="67" grpId="0" animBg="1"/>
      <p:bldP spid="25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Kleinunternehmerregelung     (§19 UStG)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Kleinunternehmerregelung     (§19 UStG)</dc:title>
  <dc:creator>Julia Blank</dc:creator>
  <cp:lastModifiedBy>Tim R.</cp:lastModifiedBy>
  <cp:revision>17</cp:revision>
  <dcterms:created xsi:type="dcterms:W3CDTF">2018-08-16T10:18:01Z</dcterms:created>
  <dcterms:modified xsi:type="dcterms:W3CDTF">2019-12-17T16:10:57Z</dcterms:modified>
</cp:coreProperties>
</file>